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256" r:id="rId2"/>
    <p:sldId id="269" r:id="rId3"/>
    <p:sldId id="257" r:id="rId4"/>
    <p:sldId id="270" r:id="rId5"/>
    <p:sldId id="283" r:id="rId6"/>
    <p:sldId id="278" r:id="rId7"/>
    <p:sldId id="277" r:id="rId8"/>
    <p:sldId id="276" r:id="rId9"/>
    <p:sldId id="280" r:id="rId10"/>
    <p:sldId id="264" r:id="rId11"/>
    <p:sldId id="271" r:id="rId12"/>
    <p:sldId id="285" r:id="rId13"/>
    <p:sldId id="286" r:id="rId14"/>
    <p:sldId id="287" r:id="rId15"/>
    <p:sldId id="290" r:id="rId16"/>
    <p:sldId id="288" r:id="rId17"/>
    <p:sldId id="289" r:id="rId18"/>
    <p:sldId id="272" r:id="rId19"/>
    <p:sldId id="279" r:id="rId20"/>
    <p:sldId id="263" r:id="rId21"/>
    <p:sldId id="281"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varScale="1">
        <p:scale>
          <a:sx n="91" d="100"/>
          <a:sy n="91" d="100"/>
        </p:scale>
        <p:origin x="121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7/7/2019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298608544"/>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154065934"/>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1713074634"/>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22011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303892304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7/7/2019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3311030594"/>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7/7/2019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3238094456"/>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4241685094"/>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4035481873"/>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extLst>
      <p:ext uri="{BB962C8B-B14F-4D97-AF65-F5344CB8AC3E}">
        <p14:creationId xmlns:p14="http://schemas.microsoft.com/office/powerpoint/2010/main" val="1091992587"/>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286449028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B5E9FB-9AD4-754B-A772-6D3733DD5BAC}"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120666456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119412028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7/7/2019</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268526640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290BC-2F66-E549-BF33-0BE20A5801B5}" type="datetime1">
              <a:rPr lang="en-US" smtClean="0"/>
              <a:t>7/7/2019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286542844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3BC728CC-7587-8545-9431-C9A8BB34EC62}" type="datetime1">
              <a:rPr lang="en-US" smtClean="0"/>
              <a:t>7/7/2019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1655119639"/>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937235483"/>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2384D1-AE54-4D4A-B83F-6EAD03BEB987}"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214980772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tif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7/7/2019</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38327683-8978-6B4B-9130-4A6A841F0549}" type="slidenum">
              <a:rPr lang="en-US" smtClean="0"/>
              <a:pPr/>
              <a:t>‹#›</a:t>
            </a:fld>
            <a:endParaRPr lang="en-US"/>
          </a:p>
        </p:txBody>
      </p:sp>
      <p:sp>
        <p:nvSpPr>
          <p:cNvPr id="8" name="Title 1">
            <a:extLst>
              <a:ext uri="{FF2B5EF4-FFF2-40B4-BE49-F238E27FC236}">
                <a16:creationId xmlns:a16="http://schemas.microsoft.com/office/drawing/2014/main" id="{33AD890E-A299-44A4-9622-E461637D4677}"/>
              </a:ext>
            </a:extLst>
          </p:cNvPr>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9" name="Picture 8">
            <a:extLst>
              <a:ext uri="{FF2B5EF4-FFF2-40B4-BE49-F238E27FC236}">
                <a16:creationId xmlns:a16="http://schemas.microsoft.com/office/drawing/2014/main" id="{6DB16522-B1EB-4375-9997-66FEB769A481}"/>
              </a:ext>
            </a:extLst>
          </p:cNvPr>
          <p:cNvPicPr>
            <a:picLocks noChangeAspect="1"/>
          </p:cNvPicPr>
          <p:nvPr userDrawn="1"/>
        </p:nvPicPr>
        <p:blipFill>
          <a:blip r:embed="rId21"/>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20283226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i.org/10.1002/2017GL074677"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Machine Learning Predicts </a:t>
            </a:r>
            <a:br>
              <a:rPr lang="en-US" dirty="0"/>
            </a:br>
            <a:r>
              <a:rPr lang="en-US" dirty="0"/>
              <a:t>Aperiodic Laboratory Earthquakes</a:t>
            </a:r>
          </a:p>
        </p:txBody>
      </p:sp>
      <p:sp>
        <p:nvSpPr>
          <p:cNvPr id="3" name="Subtitle 2"/>
          <p:cNvSpPr>
            <a:spLocks noGrp="1"/>
          </p:cNvSpPr>
          <p:nvPr>
            <p:ph type="subTitle" idx="1"/>
          </p:nvPr>
        </p:nvSpPr>
        <p:spPr/>
        <p:txBody>
          <a:bodyPr/>
          <a:lstStyle/>
          <a:p>
            <a:r>
              <a:rPr lang="en-US" dirty="0"/>
              <a:t>Daniel Davieau, Olha Tanyuk</a:t>
            </a:r>
          </a:p>
          <a:p>
            <a:r>
              <a:rPr lang="en-US" dirty="0"/>
              <a:t>Dr. Charles South and Dr. Daniel W. Engels</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Earthquake Simulation</a:t>
            </a:r>
          </a:p>
        </p:txBody>
      </p:sp>
      <p:sp>
        <p:nvSpPr>
          <p:cNvPr id="3" name="Content Placeholder 2"/>
          <p:cNvSpPr>
            <a:spLocks noGrp="1"/>
          </p:cNvSpPr>
          <p:nvPr>
            <p:ph idx="1"/>
          </p:nvPr>
        </p:nvSpPr>
        <p:spPr/>
        <p:txBody>
          <a:bodyPr/>
          <a:lstStyle/>
          <a:p>
            <a:r>
              <a:rPr lang="en-US" dirty="0"/>
              <a:t>LANL collected a high volume of more realistic and aperiodic data</a:t>
            </a:r>
          </a:p>
          <a:p>
            <a:r>
              <a:rPr lang="en-US" dirty="0"/>
              <a:t>Lab earthquakes occurring more irregularly</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a:extLst>
              <a:ext uri="{FF2B5EF4-FFF2-40B4-BE49-F238E27FC236}">
                <a16:creationId xmlns:a16="http://schemas.microsoft.com/office/drawing/2014/main" id="{8F181EC0-2B91-4DCC-AA36-12BD5B0E73D6}"/>
              </a:ext>
            </a:extLst>
          </p:cNvPr>
          <p:cNvPicPr>
            <a:picLocks noChangeAspect="1"/>
          </p:cNvPicPr>
          <p:nvPr/>
        </p:nvPicPr>
        <p:blipFill>
          <a:blip r:embed="rId2"/>
          <a:stretch>
            <a:fillRect/>
          </a:stretch>
        </p:blipFill>
        <p:spPr>
          <a:xfrm>
            <a:off x="3120699" y="3642167"/>
            <a:ext cx="2902602" cy="2458596"/>
          </a:xfrm>
          <a:prstGeom prst="rect">
            <a:avLst/>
          </a:prstGeom>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Given aperiodic slow-slip failures, can we predict laboratory earthquakes?</a:t>
            </a:r>
          </a:p>
          <a:p>
            <a:pPr marL="0" indent="0">
              <a:buNone/>
            </a:pP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8784-4816-420C-8382-65F6CF4828F9}"/>
              </a:ext>
            </a:extLst>
          </p:cNvPr>
          <p:cNvSpPr>
            <a:spLocks noGrp="1"/>
          </p:cNvSpPr>
          <p:nvPr>
            <p:ph type="title"/>
          </p:nvPr>
        </p:nvSpPr>
        <p:spPr/>
        <p:txBody>
          <a:bodyPr/>
          <a:lstStyle/>
          <a:p>
            <a:r>
              <a:rPr lang="en-US" dirty="0"/>
              <a:t>Data</a:t>
            </a:r>
          </a:p>
        </p:txBody>
      </p:sp>
      <p:pic>
        <p:nvPicPr>
          <p:cNvPr id="6" name="Content Placeholder 5" descr="A picture containing sky&#10;&#10;Description automatically generated">
            <a:extLst>
              <a:ext uri="{FF2B5EF4-FFF2-40B4-BE49-F238E27FC236}">
                <a16:creationId xmlns:a16="http://schemas.microsoft.com/office/drawing/2014/main" id="{433CC253-C450-48C7-B39F-4985B40BC513}"/>
              </a:ext>
            </a:extLst>
          </p:cNvPr>
          <p:cNvPicPr>
            <a:picLocks noGrp="1" noChangeAspect="1"/>
          </p:cNvPicPr>
          <p:nvPr>
            <p:ph idx="1"/>
          </p:nvPr>
        </p:nvPicPr>
        <p:blipFill>
          <a:blip r:embed="rId2"/>
          <a:stretch>
            <a:fillRect/>
          </a:stretch>
        </p:blipFill>
        <p:spPr>
          <a:xfrm>
            <a:off x="805343" y="1837633"/>
            <a:ext cx="7653325" cy="3953568"/>
          </a:xfrm>
        </p:spPr>
      </p:pic>
      <p:sp>
        <p:nvSpPr>
          <p:cNvPr id="4" name="Slide Number Placeholder 3">
            <a:extLst>
              <a:ext uri="{FF2B5EF4-FFF2-40B4-BE49-F238E27FC236}">
                <a16:creationId xmlns:a16="http://schemas.microsoft.com/office/drawing/2014/main" id="{1AEC89FD-46CE-4FAE-B511-91A2E5177F6A}"/>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Tree>
    <p:extLst>
      <p:ext uri="{BB962C8B-B14F-4D97-AF65-F5344CB8AC3E}">
        <p14:creationId xmlns:p14="http://schemas.microsoft.com/office/powerpoint/2010/main" val="3260806870"/>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15F-A5FB-45BA-B5CD-84738837428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F272256-8142-4CBD-ABF2-17E084B888F5}"/>
              </a:ext>
            </a:extLst>
          </p:cNvPr>
          <p:cNvSpPr>
            <a:spLocks noGrp="1"/>
          </p:cNvSpPr>
          <p:nvPr>
            <p:ph idx="1"/>
          </p:nvPr>
        </p:nvSpPr>
        <p:spPr/>
        <p:txBody>
          <a:bodyPr>
            <a:normAutofit/>
          </a:bodyPr>
          <a:lstStyle/>
          <a:p>
            <a:r>
              <a:rPr lang="en-US" dirty="0"/>
              <a:t>Predict using only acoustic signal data</a:t>
            </a:r>
          </a:p>
          <a:p>
            <a:pPr lvl="1"/>
            <a:r>
              <a:rPr lang="en-US" dirty="0">
                <a:solidFill>
                  <a:srgbClr val="CC0035"/>
                </a:solidFill>
              </a:rPr>
              <a:t>Exclude historical recurrence interval</a:t>
            </a:r>
          </a:p>
          <a:p>
            <a:r>
              <a:rPr lang="en-US" dirty="0"/>
              <a:t>629,000,000 observations were divided by time windows</a:t>
            </a:r>
          </a:p>
          <a:p>
            <a:r>
              <a:rPr lang="en-US" dirty="0"/>
              <a:t>Created additional statistical input from the acoustic data (variance, skewness, kurtosis…) </a:t>
            </a:r>
          </a:p>
          <a:p>
            <a:r>
              <a:rPr lang="en-US" dirty="0"/>
              <a:t>50/50 train test split</a:t>
            </a:r>
          </a:p>
          <a:p>
            <a:endParaRPr lang="en-US" dirty="0"/>
          </a:p>
        </p:txBody>
      </p:sp>
      <p:sp>
        <p:nvSpPr>
          <p:cNvPr id="4" name="Slide Number Placeholder 3">
            <a:extLst>
              <a:ext uri="{FF2B5EF4-FFF2-40B4-BE49-F238E27FC236}">
                <a16:creationId xmlns:a16="http://schemas.microsoft.com/office/drawing/2014/main" id="{74B80274-61DE-4E39-B805-09E2407E2A2A}"/>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Tree>
    <p:extLst>
      <p:ext uri="{BB962C8B-B14F-4D97-AF65-F5344CB8AC3E}">
        <p14:creationId xmlns:p14="http://schemas.microsoft.com/office/powerpoint/2010/main" val="1192298805"/>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C255-E395-47F5-A7DE-67E80A2BD392}"/>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AC129A58-773C-4225-8177-8A82CB26553E}"/>
              </a:ext>
            </a:extLst>
          </p:cNvPr>
          <p:cNvSpPr>
            <a:spLocks noGrp="1"/>
          </p:cNvSpPr>
          <p:nvPr>
            <p:ph type="sldNum" sz="quarter" idx="12"/>
          </p:nvPr>
        </p:nvSpPr>
        <p:spPr/>
        <p:txBody>
          <a:bodyPr/>
          <a:lstStyle/>
          <a:p>
            <a:fld id="{38327683-8978-6B4B-9130-4A6A841F0549}" type="slidenum">
              <a:rPr lang="en-US" smtClean="0"/>
              <a:pPr/>
              <a:t>14</a:t>
            </a:fld>
            <a:endParaRPr lang="en-US" dirty="0"/>
          </a:p>
        </p:txBody>
      </p:sp>
      <p:pic>
        <p:nvPicPr>
          <p:cNvPr id="7" name="Content Placeholder 6">
            <a:extLst>
              <a:ext uri="{FF2B5EF4-FFF2-40B4-BE49-F238E27FC236}">
                <a16:creationId xmlns:a16="http://schemas.microsoft.com/office/drawing/2014/main" id="{C5121B12-A67A-4FFB-BE98-827674A48DAE}"/>
              </a:ext>
            </a:extLst>
          </p:cNvPr>
          <p:cNvPicPr>
            <a:picLocks noGrp="1" noChangeAspect="1"/>
          </p:cNvPicPr>
          <p:nvPr>
            <p:ph idx="1"/>
          </p:nvPr>
        </p:nvPicPr>
        <p:blipFill>
          <a:blip r:embed="rId2"/>
          <a:stretch>
            <a:fillRect/>
          </a:stretch>
        </p:blipFill>
        <p:spPr>
          <a:xfrm>
            <a:off x="1124125" y="1818820"/>
            <a:ext cx="6761384" cy="4064456"/>
          </a:xfrm>
          <a:prstGeom prst="rect">
            <a:avLst/>
          </a:prstGeom>
        </p:spPr>
      </p:pic>
    </p:spTree>
    <p:extLst>
      <p:ext uri="{BB962C8B-B14F-4D97-AF65-F5344CB8AC3E}">
        <p14:creationId xmlns:p14="http://schemas.microsoft.com/office/powerpoint/2010/main" val="3989272345"/>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A13F-28C0-48C5-A5B1-0969BCF32FE6}"/>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1CC9C249-FD99-469A-83F4-456588F7265F}"/>
              </a:ext>
            </a:extLst>
          </p:cNvPr>
          <p:cNvSpPr>
            <a:spLocks noGrp="1"/>
          </p:cNvSpPr>
          <p:nvPr>
            <p:ph type="sldNum" sz="quarter" idx="12"/>
          </p:nvPr>
        </p:nvSpPr>
        <p:spPr/>
        <p:txBody>
          <a:bodyPr/>
          <a:lstStyle/>
          <a:p>
            <a:fld id="{38327683-8978-6B4B-9130-4A6A841F0549}" type="slidenum">
              <a:rPr lang="en-US" smtClean="0"/>
              <a:pPr/>
              <a:t>15</a:t>
            </a:fld>
            <a:endParaRPr lang="en-US" dirty="0"/>
          </a:p>
        </p:txBody>
      </p:sp>
      <p:pic>
        <p:nvPicPr>
          <p:cNvPr id="3" name="Picture 2">
            <a:extLst>
              <a:ext uri="{FF2B5EF4-FFF2-40B4-BE49-F238E27FC236}">
                <a16:creationId xmlns:a16="http://schemas.microsoft.com/office/drawing/2014/main" id="{3D5DFC27-770A-41C2-B0B7-DE1B8334C9BA}"/>
              </a:ext>
            </a:extLst>
          </p:cNvPr>
          <p:cNvPicPr>
            <a:picLocks noChangeAspect="1"/>
          </p:cNvPicPr>
          <p:nvPr/>
        </p:nvPicPr>
        <p:blipFill>
          <a:blip r:embed="rId2"/>
          <a:stretch>
            <a:fillRect/>
          </a:stretch>
        </p:blipFill>
        <p:spPr>
          <a:xfrm>
            <a:off x="1434517" y="1898198"/>
            <a:ext cx="6325299" cy="4481630"/>
          </a:xfrm>
          <a:prstGeom prst="rect">
            <a:avLst/>
          </a:prstGeom>
        </p:spPr>
      </p:pic>
    </p:spTree>
    <p:extLst>
      <p:ext uri="{BB962C8B-B14F-4D97-AF65-F5344CB8AC3E}">
        <p14:creationId xmlns:p14="http://schemas.microsoft.com/office/powerpoint/2010/main" val="265489820"/>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237D-ECCE-4150-8563-2399D5E2F476}"/>
              </a:ext>
            </a:extLst>
          </p:cNvPr>
          <p:cNvSpPr>
            <a:spLocks noGrp="1"/>
          </p:cNvSpPr>
          <p:nvPr>
            <p:ph type="title"/>
          </p:nvPr>
        </p:nvSpPr>
        <p:spPr/>
        <p:txBody>
          <a:bodyPr/>
          <a:lstStyle/>
          <a:p>
            <a:r>
              <a:rPr lang="en-US" dirty="0"/>
              <a:t>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99EABC-93CE-4851-B2E5-7D193450CB11}"/>
                  </a:ext>
                </a:extLst>
              </p:cNvPr>
              <p:cNvSpPr>
                <a:spLocks noGrp="1"/>
              </p:cNvSpPr>
              <p:nvPr>
                <p:ph idx="1"/>
              </p:nvPr>
            </p:nvSpPr>
            <p:spPr/>
            <p:txBody>
              <a:bodyPr/>
              <a:lstStyle/>
              <a:p>
                <a:r>
                  <a:rPr lang="en-US" dirty="0"/>
                  <a:t>Random Forest (Extra Trees Regressor )</a:t>
                </a:r>
              </a:p>
              <a:p>
                <a:pPr lvl="1"/>
                <a:r>
                  <a:rPr lang="en-US" dirty="0">
                    <a:solidFill>
                      <a:srgbClr val="CC0035"/>
                    </a:solidFill>
                  </a:rPr>
                  <a:t>Mean Absolute Error : 1.61 sec</a:t>
                </a:r>
              </a:p>
              <a:p>
                <a:pPr lvl="1"/>
                <a:r>
                  <a:rPr lang="en-US" dirty="0">
                    <a:solidFill>
                      <a:srgbClr val="CC0035"/>
                    </a:solidFill>
                  </a:rPr>
                  <a:t>Coefficient of Determination (</a:t>
                </a:r>
                <a14:m>
                  <m:oMath xmlns:m="http://schemas.openxmlformats.org/officeDocument/2006/math">
                    <m:sSup>
                      <m:sSupPr>
                        <m:ctrlPr>
                          <a:rPr lang="en-US" i="1" smtClean="0">
                            <a:solidFill>
                              <a:srgbClr val="CC0035"/>
                            </a:solidFill>
                            <a:latin typeface="Cambria Math" panose="02040503050406030204" pitchFamily="18" charset="0"/>
                          </a:rPr>
                        </m:ctrlPr>
                      </m:sSupPr>
                      <m:e>
                        <m:r>
                          <a:rPr lang="en-US" i="1" smtClean="0">
                            <a:solidFill>
                              <a:srgbClr val="CC0035"/>
                            </a:solidFill>
                            <a:latin typeface="Cambria Math" panose="02040503050406030204" pitchFamily="18" charset="0"/>
                          </a:rPr>
                          <m:t>𝑟</m:t>
                        </m:r>
                      </m:e>
                      <m:sup>
                        <m:r>
                          <a:rPr lang="en-US" i="1" smtClean="0">
                            <a:solidFill>
                              <a:srgbClr val="CC0035"/>
                            </a:solidFill>
                            <a:latin typeface="Cambria Math" panose="02040503050406030204" pitchFamily="18" charset="0"/>
                          </a:rPr>
                          <m:t>2</m:t>
                        </m:r>
                      </m:sup>
                    </m:sSup>
                    <m:r>
                      <a:rPr lang="en-US" b="0" i="1" smtClean="0">
                        <a:solidFill>
                          <a:srgbClr val="CC0035"/>
                        </a:solidFill>
                        <a:latin typeface="Cambria Math" panose="02040503050406030204" pitchFamily="18" charset="0"/>
                      </a:rPr>
                      <m:t>)</m:t>
                    </m:r>
                  </m:oMath>
                </a14:m>
                <a:r>
                  <a:rPr lang="en-US" dirty="0">
                    <a:solidFill>
                      <a:srgbClr val="CC0035"/>
                    </a:solidFill>
                  </a:rPr>
                  <a:t>: 0.65</a:t>
                </a:r>
              </a:p>
              <a:p>
                <a:r>
                  <a:rPr lang="en-US" dirty="0"/>
                  <a:t>Mean Absolute Error measure accounts for difference between positive and negative acoustic signal in predicted  versus actual</a:t>
                </a:r>
              </a:p>
            </p:txBody>
          </p:sp>
        </mc:Choice>
        <mc:Fallback xmlns="">
          <p:sp>
            <p:nvSpPr>
              <p:cNvPr id="3" name="Content Placeholder 2">
                <a:extLst>
                  <a:ext uri="{FF2B5EF4-FFF2-40B4-BE49-F238E27FC236}">
                    <a16:creationId xmlns:a16="http://schemas.microsoft.com/office/drawing/2014/main" id="{1F99EABC-93CE-4851-B2E5-7D193450CB11}"/>
                  </a:ext>
                </a:extLst>
              </p:cNvPr>
              <p:cNvSpPr>
                <a:spLocks noGrp="1" noRot="1" noChangeAspect="1" noMove="1" noResize="1" noEditPoints="1" noAdjustHandles="1" noChangeArrowheads="1" noChangeShapeType="1" noTextEdit="1"/>
              </p:cNvSpPr>
              <p:nvPr>
                <p:ph idx="1"/>
              </p:nvPr>
            </p:nvSpPr>
            <p:spPr>
              <a:blipFill>
                <a:blip r:embed="rId2"/>
                <a:stretch>
                  <a:fillRect l="-705" r="-2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2F5508E-3E91-482A-8A7E-7535B0B8AB63}"/>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Tree>
    <p:extLst>
      <p:ext uri="{BB962C8B-B14F-4D97-AF65-F5344CB8AC3E}">
        <p14:creationId xmlns:p14="http://schemas.microsoft.com/office/powerpoint/2010/main" val="370469137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DD92-45A9-4782-BFB1-F26F56F6C66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EE4AF4B-B328-4BCA-8B7E-BEE4912A24ED}"/>
              </a:ext>
            </a:extLst>
          </p:cNvPr>
          <p:cNvSpPr>
            <a:spLocks noGrp="1"/>
          </p:cNvSpPr>
          <p:nvPr>
            <p:ph idx="1"/>
          </p:nvPr>
        </p:nvSpPr>
        <p:spPr/>
        <p:txBody>
          <a:bodyPr>
            <a:normAutofit/>
          </a:bodyPr>
          <a:lstStyle/>
          <a:p>
            <a:r>
              <a:rPr lang="en-US" dirty="0"/>
              <a:t>The evidence suggests that given the more realistic data, Machine Learning can provide failure forecasts with 65 % coefficient of determination.</a:t>
            </a:r>
          </a:p>
          <a:p>
            <a:r>
              <a:rPr lang="en-US" dirty="0"/>
              <a:t>Having data just from 0.3 sec period of time, we can predict the failure at any moment of the quake cycle.</a:t>
            </a:r>
          </a:p>
          <a:p>
            <a:r>
              <a:rPr lang="en-US" dirty="0"/>
              <a:t>The results are encouraging Machine Learning analysis of seismic signals in Earth.</a:t>
            </a:r>
          </a:p>
          <a:p>
            <a:pPr marL="0" indent="0">
              <a:buNone/>
            </a:pPr>
            <a:endParaRPr lang="en-US" dirty="0"/>
          </a:p>
        </p:txBody>
      </p:sp>
      <p:sp>
        <p:nvSpPr>
          <p:cNvPr id="4" name="Slide Number Placeholder 3">
            <a:extLst>
              <a:ext uri="{FF2B5EF4-FFF2-40B4-BE49-F238E27FC236}">
                <a16:creationId xmlns:a16="http://schemas.microsoft.com/office/drawing/2014/main" id="{CF1726E6-1030-4B0B-8554-387BC9AAA313}"/>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Tree>
    <p:extLst>
      <p:ext uri="{BB962C8B-B14F-4D97-AF65-F5344CB8AC3E}">
        <p14:creationId xmlns:p14="http://schemas.microsoft.com/office/powerpoint/2010/main" val="995379947"/>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Lab to Real World</a:t>
            </a:r>
          </a:p>
        </p:txBody>
      </p:sp>
      <p:sp>
        <p:nvSpPr>
          <p:cNvPr id="3" name="Content Placeholder 2"/>
          <p:cNvSpPr>
            <a:spLocks noGrp="1"/>
          </p:cNvSpPr>
          <p:nvPr>
            <p:ph idx="1"/>
          </p:nvPr>
        </p:nvSpPr>
        <p:spPr/>
        <p:txBody>
          <a:bodyPr>
            <a:normAutofit/>
          </a:bodyPr>
          <a:lstStyle/>
          <a:p>
            <a:pPr marL="0" indent="0">
              <a:buNone/>
            </a:pPr>
            <a:r>
              <a:rPr lang="en-US" i="1" dirty="0"/>
              <a:t>“If this challenge is solved and the physics are ultimately shown to scale from the laboratory to the field, researchers will have the potential to improve earthquake hazard assessments that could save lives and billions of dollars in infrastructure.”</a:t>
            </a:r>
          </a:p>
          <a:p>
            <a:pPr marL="0" indent="0">
              <a:buNone/>
            </a:pPr>
            <a:r>
              <a:rPr lang="en-US" dirty="0"/>
              <a:t>- Los Alamos National Laboratory, Geophysics Group</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7F0B-A390-42D9-AA18-78F8676FF370}"/>
              </a:ext>
            </a:extLst>
          </p:cNvPr>
          <p:cNvSpPr>
            <a:spLocks noGrp="1"/>
          </p:cNvSpPr>
          <p:nvPr>
            <p:ph type="title"/>
          </p:nvPr>
        </p:nvSpPr>
        <p:spPr/>
        <p:txBody>
          <a:bodyPr/>
          <a:lstStyle/>
          <a:p>
            <a:r>
              <a:rPr lang="en-US" dirty="0"/>
              <a:t>From Lab to Real World</a:t>
            </a:r>
          </a:p>
        </p:txBody>
      </p:sp>
      <p:sp>
        <p:nvSpPr>
          <p:cNvPr id="3" name="Content Placeholder 2">
            <a:extLst>
              <a:ext uri="{FF2B5EF4-FFF2-40B4-BE49-F238E27FC236}">
                <a16:creationId xmlns:a16="http://schemas.microsoft.com/office/drawing/2014/main" id="{44A52CC9-8F67-46D7-913D-D1273640BAF3}"/>
              </a:ext>
            </a:extLst>
          </p:cNvPr>
          <p:cNvSpPr>
            <a:spLocks noGrp="1"/>
          </p:cNvSpPr>
          <p:nvPr>
            <p:ph idx="1"/>
          </p:nvPr>
        </p:nvSpPr>
        <p:spPr>
          <a:xfrm>
            <a:off x="685330" y="2005723"/>
            <a:ext cx="7886700" cy="4351338"/>
          </a:xfrm>
        </p:spPr>
        <p:txBody>
          <a:bodyPr/>
          <a:lstStyle/>
          <a:p>
            <a:pPr marL="0" indent="0">
              <a:buNone/>
            </a:pPr>
            <a:r>
              <a:rPr lang="en-US" i="1" dirty="0"/>
              <a:t>The experiment closely mimics Earth faulting, so the same approach may work in predicting timing, but not size, of an earthquake. This approach could be applied to predict avalanches, landslides, failure of machine parts, and more</a:t>
            </a:r>
          </a:p>
          <a:p>
            <a:pPr marL="0" indent="0">
              <a:buNone/>
            </a:pPr>
            <a:r>
              <a:rPr lang="en-US" dirty="0"/>
              <a:t>- Los Alamos National Laboratory, Geophysics Group</a:t>
            </a:r>
          </a:p>
          <a:p>
            <a:pPr marL="0" indent="0">
              <a:buNone/>
            </a:pPr>
            <a:endParaRPr lang="en-US" i="1" dirty="0"/>
          </a:p>
          <a:p>
            <a:endParaRPr lang="en-US" dirty="0"/>
          </a:p>
        </p:txBody>
      </p:sp>
      <p:sp>
        <p:nvSpPr>
          <p:cNvPr id="4" name="Slide Number Placeholder 3">
            <a:extLst>
              <a:ext uri="{FF2B5EF4-FFF2-40B4-BE49-F238E27FC236}">
                <a16:creationId xmlns:a16="http://schemas.microsoft.com/office/drawing/2014/main" id="{9E89CA86-CFA8-4065-808C-F00703B0840F}"/>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Tree>
    <p:extLst>
      <p:ext uri="{BB962C8B-B14F-4D97-AF65-F5344CB8AC3E}">
        <p14:creationId xmlns:p14="http://schemas.microsoft.com/office/powerpoint/2010/main" val="241753204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332" y="73234"/>
            <a:ext cx="7773338" cy="1596177"/>
          </a:xfrm>
        </p:spPr>
        <p:txBody>
          <a:bodyPr>
            <a:normAutofit/>
          </a:bodyPr>
          <a:lstStyle/>
          <a:p>
            <a:r>
              <a:rPr lang="en-US" dirty="0"/>
              <a:t>Regular Earthquakes</a:t>
            </a:r>
          </a:p>
        </p:txBody>
      </p:sp>
      <p:sp>
        <p:nvSpPr>
          <p:cNvPr id="3" name="Content Placeholder 2"/>
          <p:cNvSpPr>
            <a:spLocks noGrp="1"/>
          </p:cNvSpPr>
          <p:nvPr>
            <p:ph idx="1"/>
          </p:nvPr>
        </p:nvSpPr>
        <p:spPr>
          <a:xfrm>
            <a:off x="685332" y="1150691"/>
            <a:ext cx="7773339" cy="3424107"/>
          </a:xfrm>
        </p:spPr>
        <p:txBody>
          <a:bodyPr/>
          <a:lstStyle/>
          <a:p>
            <a:r>
              <a:rPr lang="en-US" dirty="0"/>
              <a:t>Catastrophic Stick–Slip Failure Events</a:t>
            </a:r>
          </a:p>
          <a:p>
            <a:pPr lvl="1"/>
            <a:r>
              <a:rPr lang="en-US" dirty="0">
                <a:solidFill>
                  <a:srgbClr val="CC0035"/>
                </a:solidFill>
              </a:rPr>
              <a:t>Stress builds between tectonic plates gradually</a:t>
            </a:r>
          </a:p>
          <a:p>
            <a:pPr lvl="1"/>
            <a:r>
              <a:rPr lang="en-US" dirty="0">
                <a:solidFill>
                  <a:srgbClr val="CC0035"/>
                </a:solidFill>
              </a:rPr>
              <a:t>Stress eventually overcomes friction</a:t>
            </a:r>
          </a:p>
          <a:p>
            <a:pPr lvl="1"/>
            <a:r>
              <a:rPr lang="en-US" dirty="0">
                <a:solidFill>
                  <a:srgbClr val="CC0035"/>
                </a:solidFill>
              </a:rPr>
              <a:t>Slip occurs releasing high-frequency seismic energy</a:t>
            </a:r>
          </a:p>
        </p:txBody>
      </p:sp>
      <p:sp>
        <p:nvSpPr>
          <p:cNvPr id="4" name="Slide Number Placeholder 3"/>
          <p:cNvSpPr>
            <a:spLocks noGrp="1"/>
          </p:cNvSpPr>
          <p:nvPr>
            <p:ph type="sldNum" sz="quarter" idx="12"/>
          </p:nvPr>
        </p:nvSpPr>
        <p:spPr/>
        <p:txBody>
          <a:bodyPr/>
          <a:lstStyle/>
          <a:p>
            <a:fld id="{38327683-8978-6B4B-9130-4A6A841F0549}" type="slidenum">
              <a:rPr lang="en-US" smtClean="0"/>
              <a:t>2</a:t>
            </a:fld>
            <a:endParaRPr lang="en-US" dirty="0"/>
          </a:p>
        </p:txBody>
      </p:sp>
      <p:pic>
        <p:nvPicPr>
          <p:cNvPr id="5" name="Picture 4">
            <a:extLst>
              <a:ext uri="{FF2B5EF4-FFF2-40B4-BE49-F238E27FC236}">
                <a16:creationId xmlns:a16="http://schemas.microsoft.com/office/drawing/2014/main" id="{72AFAF84-C1FD-4DC9-B68F-AAB31F1EB67A}"/>
              </a:ext>
            </a:extLst>
          </p:cNvPr>
          <p:cNvPicPr>
            <a:picLocks noChangeAspect="1"/>
          </p:cNvPicPr>
          <p:nvPr/>
        </p:nvPicPr>
        <p:blipFill>
          <a:blip r:embed="rId2"/>
          <a:stretch>
            <a:fillRect/>
          </a:stretch>
        </p:blipFill>
        <p:spPr>
          <a:xfrm>
            <a:off x="1748094" y="2798638"/>
            <a:ext cx="5281880" cy="3986128"/>
          </a:xfrm>
          <a:prstGeom prst="rect">
            <a:avLst/>
          </a:prstGeom>
        </p:spPr>
      </p:pic>
    </p:spTree>
    <p:extLst>
      <p:ext uri="{BB962C8B-B14F-4D97-AF65-F5344CB8AC3E}">
        <p14:creationId xmlns:p14="http://schemas.microsoft.com/office/powerpoint/2010/main" val="2023716259"/>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Considerations</a:t>
            </a:r>
          </a:p>
        </p:txBody>
      </p:sp>
      <p:sp>
        <p:nvSpPr>
          <p:cNvPr id="3" name="Content Placeholder 2"/>
          <p:cNvSpPr>
            <a:spLocks noGrp="1"/>
          </p:cNvSpPr>
          <p:nvPr>
            <p:ph idx="1"/>
          </p:nvPr>
        </p:nvSpPr>
        <p:spPr/>
        <p:txBody>
          <a:bodyPr/>
          <a:lstStyle/>
          <a:p>
            <a:r>
              <a:rPr lang="en-US" dirty="0"/>
              <a:t>If people believe us and we are wrong, it may have high cost</a:t>
            </a:r>
          </a:p>
          <a:p>
            <a:r>
              <a:rPr lang="en-US" dirty="0"/>
              <a:t>Scientists’ responsibility to inform the public about their results may conflict with their responsibility not to cause social disturbance by the communication of these results.</a:t>
            </a:r>
            <a:endParaRPr lang="en-US" dirty="0">
              <a:solidFill>
                <a:srgbClr val="CC0035"/>
              </a:solidFill>
            </a:endParaRPr>
          </a:p>
        </p:txBody>
      </p:sp>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07E-1F36-434C-8FA4-218A6AA395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5C8E3F6-67F0-459B-982B-52D4B03404F6}"/>
              </a:ext>
            </a:extLst>
          </p:cNvPr>
          <p:cNvSpPr>
            <a:spLocks noGrp="1"/>
          </p:cNvSpPr>
          <p:nvPr>
            <p:ph idx="1"/>
          </p:nvPr>
        </p:nvSpPr>
        <p:spPr/>
        <p:txBody>
          <a:bodyPr>
            <a:normAutofit fontScale="70000" lnSpcReduction="20000"/>
          </a:bodyPr>
          <a:lstStyle/>
          <a:p>
            <a:pPr marL="0" indent="0">
              <a:buNone/>
            </a:pPr>
            <a:r>
              <a:rPr lang="en-US" dirty="0"/>
              <a:t>Bertrand </a:t>
            </a:r>
            <a:r>
              <a:rPr lang="en-US" dirty="0" err="1"/>
              <a:t>Rouet</a:t>
            </a:r>
            <a:r>
              <a:rPr lang="en-US" dirty="0"/>
              <a:t>-Leduc, Claudia Hulbert, </a:t>
            </a:r>
            <a:r>
              <a:rPr lang="en-US" i="1" dirty="0"/>
              <a:t>Machine learning  predicts laboratory earthquakes</a:t>
            </a:r>
          </a:p>
          <a:p>
            <a:pPr marL="0" indent="0">
              <a:buNone/>
            </a:pPr>
            <a:r>
              <a:rPr lang="en-US" dirty="0"/>
              <a:t>Kaggle, R.: </a:t>
            </a:r>
            <a:r>
              <a:rPr lang="en-US" i="1" dirty="0" err="1"/>
              <a:t>Lanl</a:t>
            </a:r>
            <a:r>
              <a:rPr lang="en-US" i="1" dirty="0"/>
              <a:t> earthquake prediction</a:t>
            </a:r>
            <a:r>
              <a:rPr lang="en-US" dirty="0"/>
              <a:t>  </a:t>
            </a:r>
          </a:p>
          <a:p>
            <a:pPr marL="0" indent="0">
              <a:buNone/>
            </a:pPr>
            <a:r>
              <a:rPr lang="en-US" dirty="0" err="1"/>
              <a:t>Ikari</a:t>
            </a:r>
            <a:r>
              <a:rPr lang="en-US" dirty="0"/>
              <a:t> Matt J, </a:t>
            </a:r>
            <a:r>
              <a:rPr lang="en-US" dirty="0" err="1"/>
              <a:t>Marone</a:t>
            </a:r>
            <a:r>
              <a:rPr lang="en-US" dirty="0"/>
              <a:t> Chris, : </a:t>
            </a:r>
            <a:r>
              <a:rPr lang="en-US" i="1" dirty="0"/>
              <a:t>Slip weakening as a mechanism for slow  earthquakes</a:t>
            </a:r>
            <a:r>
              <a:rPr lang="en-US" dirty="0"/>
              <a:t>  </a:t>
            </a:r>
          </a:p>
          <a:p>
            <a:pPr marL="0" indent="0">
              <a:buNone/>
            </a:pPr>
            <a:r>
              <a:rPr lang="en-US" dirty="0"/>
              <a:t>Baptiste </a:t>
            </a:r>
            <a:r>
              <a:rPr lang="en-US" dirty="0" err="1"/>
              <a:t>Rousset</a:t>
            </a:r>
            <a:r>
              <a:rPr lang="en-US" dirty="0"/>
              <a:t>, Roland Burgmann, M.C.: </a:t>
            </a:r>
            <a:r>
              <a:rPr lang="en-US" i="1" dirty="0"/>
              <a:t>Slow slip events in the roots of the san  </a:t>
            </a:r>
            <a:r>
              <a:rPr lang="en-US" i="1" dirty="0" err="1"/>
              <a:t>andreas</a:t>
            </a:r>
            <a:r>
              <a:rPr lang="en-US" i="1" dirty="0"/>
              <a:t> fault</a:t>
            </a:r>
            <a:r>
              <a:rPr lang="en-US" dirty="0"/>
              <a:t>  </a:t>
            </a:r>
          </a:p>
          <a:p>
            <a:pPr marL="0" indent="0">
              <a:buNone/>
            </a:pPr>
            <a:r>
              <a:rPr lang="en-US" dirty="0"/>
              <a:t>USGS: </a:t>
            </a:r>
            <a:r>
              <a:rPr lang="en-US" i="1" dirty="0"/>
              <a:t>What is an earthquake and what causes them to happen?</a:t>
            </a:r>
            <a:r>
              <a:rPr lang="en-US" dirty="0"/>
              <a:t> (March 2019)  </a:t>
            </a:r>
          </a:p>
          <a:p>
            <a:pPr marL="0" indent="0">
              <a:buNone/>
            </a:pPr>
            <a:r>
              <a:rPr lang="en-US" dirty="0" err="1"/>
              <a:t>Rouet</a:t>
            </a:r>
            <a:r>
              <a:rPr lang="en-US" dirty="0"/>
              <a:t>-Leduc, B.: </a:t>
            </a:r>
            <a:r>
              <a:rPr lang="en-US" i="1" dirty="0"/>
              <a:t>Los Alamos machine learning discovers patterns that reveal  earthquake fault behavior</a:t>
            </a:r>
            <a:r>
              <a:rPr lang="en-US" dirty="0"/>
              <a:t>  </a:t>
            </a:r>
          </a:p>
          <a:p>
            <a:pPr marL="0" indent="0">
              <a:buNone/>
            </a:pPr>
            <a:r>
              <a:rPr lang="en-US" dirty="0" err="1"/>
              <a:t>Ayhan</a:t>
            </a:r>
            <a:r>
              <a:rPr lang="en-US" dirty="0"/>
              <a:t> Sol, </a:t>
            </a:r>
            <a:r>
              <a:rPr lang="en-US" dirty="0" err="1"/>
              <a:t>Halil</a:t>
            </a:r>
            <a:r>
              <a:rPr lang="en-US" dirty="0"/>
              <a:t> </a:t>
            </a:r>
            <a:r>
              <a:rPr lang="en-US" dirty="0" err="1"/>
              <a:t>Turan</a:t>
            </a:r>
            <a:r>
              <a:rPr lang="en-US" dirty="0"/>
              <a:t>: </a:t>
            </a:r>
            <a:r>
              <a:rPr lang="en-US" i="1" dirty="0"/>
              <a:t>The ethics of earthquake prediction.</a:t>
            </a:r>
            <a:r>
              <a:rPr lang="en-US" dirty="0"/>
              <a:t>  Volume 10, ​Issue 4​, pp 655–666  (December 2004)</a:t>
            </a:r>
          </a:p>
        </p:txBody>
      </p:sp>
      <p:sp>
        <p:nvSpPr>
          <p:cNvPr id="4" name="Slide Number Placeholder 3">
            <a:extLst>
              <a:ext uri="{FF2B5EF4-FFF2-40B4-BE49-F238E27FC236}">
                <a16:creationId xmlns:a16="http://schemas.microsoft.com/office/drawing/2014/main" id="{81F89A30-D3A5-4F9C-94C0-284514926C6F}"/>
              </a:ext>
            </a:extLst>
          </p:cNvPr>
          <p:cNvSpPr>
            <a:spLocks noGrp="1"/>
          </p:cNvSpPr>
          <p:nvPr>
            <p:ph type="sldNum" sz="quarter" idx="12"/>
          </p:nvPr>
        </p:nvSpPr>
        <p:spPr/>
        <p:txBody>
          <a:bodyPr/>
          <a:lstStyle/>
          <a:p>
            <a:fld id="{38327683-8978-6B4B-9130-4A6A841F0549}" type="slidenum">
              <a:rPr lang="en-US" smtClean="0"/>
              <a:pPr/>
              <a:t>21</a:t>
            </a:fld>
            <a:endParaRPr lang="en-US" dirty="0"/>
          </a:p>
        </p:txBody>
      </p:sp>
    </p:spTree>
    <p:extLst>
      <p:ext uri="{BB962C8B-B14F-4D97-AF65-F5344CB8AC3E}">
        <p14:creationId xmlns:p14="http://schemas.microsoft.com/office/powerpoint/2010/main" val="99155219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Classical Earthquake Forecasting</a:t>
            </a:r>
            <a:endParaRPr lang="en-US" sz="4400" dirty="0"/>
          </a:p>
        </p:txBody>
      </p:sp>
      <p:sp>
        <p:nvSpPr>
          <p:cNvPr id="3" name="Content Placeholder 2"/>
          <p:cNvSpPr>
            <a:spLocks noGrp="1"/>
          </p:cNvSpPr>
          <p:nvPr>
            <p:ph idx="1"/>
          </p:nvPr>
        </p:nvSpPr>
        <p:spPr/>
        <p:txBody>
          <a:bodyPr>
            <a:normAutofit/>
          </a:bodyPr>
          <a:lstStyle/>
          <a:p>
            <a:r>
              <a:rPr lang="en-US" dirty="0"/>
              <a:t>Based on the recurrence interval of earthquakes that repeat periodically</a:t>
            </a:r>
          </a:p>
          <a:p>
            <a:r>
              <a:rPr lang="en-US" dirty="0"/>
              <a:t>Margin of error can span decades</a:t>
            </a:r>
          </a:p>
          <a:p>
            <a:pPr marL="457200" lvl="1" indent="0">
              <a:buNone/>
            </a:pPr>
            <a:r>
              <a:rPr lang="en-US" i="1" dirty="0">
                <a:solidFill>
                  <a:srgbClr val="C00000"/>
                </a:solidFill>
              </a:rPr>
              <a:t>“Similar e</a:t>
            </a:r>
            <a:r>
              <a:rPr lang="en-US" i="1" dirty="0">
                <a:solidFill>
                  <a:srgbClr val="CC0035"/>
                </a:solidFill>
              </a:rPr>
              <a:t>arthqua</a:t>
            </a:r>
            <a:r>
              <a:rPr lang="en-US" i="1" dirty="0">
                <a:solidFill>
                  <a:srgbClr val="C00000"/>
                </a:solidFill>
              </a:rPr>
              <a:t>kes occurring between 1857 and </a:t>
            </a:r>
            <a:r>
              <a:rPr lang="en-US" i="1" dirty="0">
                <a:solidFill>
                  <a:srgbClr val="CC0035"/>
                </a:solidFill>
              </a:rPr>
              <a:t>1966</a:t>
            </a:r>
            <a:r>
              <a:rPr lang="en-US" i="1" dirty="0">
                <a:solidFill>
                  <a:srgbClr val="C00000"/>
                </a:solidFill>
              </a:rPr>
              <a:t> suggested a recurrence interval of 21.9±3.1 years, and thus, an earthquake was expected between 1988 and 1993, but ultimately took place in 2004”</a:t>
            </a:r>
          </a:p>
          <a:p>
            <a:pPr lvl="1"/>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16872"/>
            <a:ext cx="4939868" cy="1286160"/>
          </a:xfrm>
        </p:spPr>
        <p:txBody>
          <a:bodyPr anchor="b">
            <a:normAutofit/>
          </a:bodyPr>
          <a:lstStyle/>
          <a:p>
            <a:r>
              <a:rPr lang="en-US" dirty="0"/>
              <a:t>Slow Slip Earthquakes</a:t>
            </a:r>
          </a:p>
        </p:txBody>
      </p:sp>
      <p:sp>
        <p:nvSpPr>
          <p:cNvPr id="3" name="Content Placeholder 2"/>
          <p:cNvSpPr>
            <a:spLocks noGrp="1"/>
          </p:cNvSpPr>
          <p:nvPr>
            <p:ph idx="1"/>
          </p:nvPr>
        </p:nvSpPr>
        <p:spPr>
          <a:xfrm>
            <a:off x="3724072" y="1308625"/>
            <a:ext cx="4939867" cy="3785419"/>
          </a:xfrm>
        </p:spPr>
        <p:txBody>
          <a:bodyPr>
            <a:normAutofit/>
          </a:bodyPr>
          <a:lstStyle/>
          <a:p>
            <a:r>
              <a:rPr lang="en-US" sz="1700" b="1" dirty="0"/>
              <a:t>Slow Slip Earthquakes</a:t>
            </a:r>
            <a:r>
              <a:rPr lang="en-US" sz="1700" dirty="0"/>
              <a:t>:</a:t>
            </a:r>
          </a:p>
          <a:p>
            <a:pPr lvl="1"/>
            <a:r>
              <a:rPr lang="en-US" sz="1700" dirty="0">
                <a:solidFill>
                  <a:srgbClr val="CC0035"/>
                </a:solidFill>
              </a:rPr>
              <a:t>Occur very slowly</a:t>
            </a:r>
          </a:p>
          <a:p>
            <a:pPr lvl="1"/>
            <a:r>
              <a:rPr lang="en-US" sz="1700" dirty="0">
                <a:solidFill>
                  <a:srgbClr val="CC0035"/>
                </a:solidFill>
              </a:rPr>
              <a:t>Are undetectable without instrumentation</a:t>
            </a:r>
          </a:p>
          <a:p>
            <a:pPr lvl="1"/>
            <a:r>
              <a:rPr lang="en-US" sz="1700" dirty="0">
                <a:solidFill>
                  <a:srgbClr val="CC0035"/>
                </a:solidFill>
              </a:rPr>
              <a:t>Do not reach rates sufficient to radiate high-frequency seismic energy</a:t>
            </a:r>
          </a:p>
        </p:txBody>
      </p: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38327683-8978-6B4B-9130-4A6A841F0549}" type="slidenum">
              <a:rPr lang="en-US" smtClean="0"/>
              <a:pPr>
                <a:spcAft>
                  <a:spcPts val="600"/>
                </a:spcAft>
              </a:pPr>
              <a:t>4</a:t>
            </a:fld>
            <a:endParaRPr lang="en-US"/>
          </a:p>
        </p:txBody>
      </p:sp>
      <p:pic>
        <p:nvPicPr>
          <p:cNvPr id="6" name="Picture 5" descr="A picture containing outdoor, ground, tree, sky&#10;&#10;Description automatically generated">
            <a:extLst>
              <a:ext uri="{FF2B5EF4-FFF2-40B4-BE49-F238E27FC236}">
                <a16:creationId xmlns:a16="http://schemas.microsoft.com/office/drawing/2014/main" id="{EF51BAB2-618A-4179-943E-CD5D823DDF14}"/>
              </a:ext>
            </a:extLst>
          </p:cNvPr>
          <p:cNvPicPr>
            <a:picLocks noChangeAspect="1"/>
          </p:cNvPicPr>
          <p:nvPr/>
        </p:nvPicPr>
        <p:blipFill rotWithShape="1">
          <a:blip r:embed="rId2"/>
          <a:srcRect l="14542" r="17865"/>
          <a:stretch/>
        </p:blipFill>
        <p:spPr>
          <a:xfrm>
            <a:off x="20" y="10"/>
            <a:ext cx="3476673" cy="6857990"/>
          </a:xfrm>
          <a:prstGeom prst="rect">
            <a:avLst/>
          </a:prstGeom>
          <a:effectLst/>
        </p:spPr>
      </p:pic>
      <p:pic>
        <p:nvPicPr>
          <p:cNvPr id="5" name="Picture 4">
            <a:extLst>
              <a:ext uri="{FF2B5EF4-FFF2-40B4-BE49-F238E27FC236}">
                <a16:creationId xmlns:a16="http://schemas.microsoft.com/office/drawing/2014/main" id="{B4726AD0-489A-4A9A-B5EF-635BCE9B0A87}"/>
              </a:ext>
            </a:extLst>
          </p:cNvPr>
          <p:cNvPicPr>
            <a:picLocks noChangeAspect="1"/>
          </p:cNvPicPr>
          <p:nvPr/>
        </p:nvPicPr>
        <p:blipFill>
          <a:blip r:embed="rId3"/>
          <a:stretch>
            <a:fillRect/>
          </a:stretch>
        </p:blipFill>
        <p:spPr>
          <a:xfrm>
            <a:off x="3476694" y="3585927"/>
            <a:ext cx="4803240" cy="3255201"/>
          </a:xfrm>
          <a:prstGeom prst="rect">
            <a:avLst/>
          </a:prstGeom>
        </p:spPr>
      </p:pic>
      <p:sp>
        <p:nvSpPr>
          <p:cNvPr id="7" name="Rectangle 6">
            <a:extLst>
              <a:ext uri="{FF2B5EF4-FFF2-40B4-BE49-F238E27FC236}">
                <a16:creationId xmlns:a16="http://schemas.microsoft.com/office/drawing/2014/main" id="{4FFB2ECF-9066-471A-87DF-972A69781277}"/>
              </a:ext>
            </a:extLst>
          </p:cNvPr>
          <p:cNvSpPr/>
          <p:nvPr/>
        </p:nvSpPr>
        <p:spPr>
          <a:xfrm>
            <a:off x="96460" y="6596916"/>
            <a:ext cx="3283792" cy="261610"/>
          </a:xfrm>
          <a:prstGeom prst="rect">
            <a:avLst/>
          </a:prstGeom>
        </p:spPr>
        <p:txBody>
          <a:bodyPr wrap="square">
            <a:spAutoFit/>
          </a:bodyPr>
          <a:lstStyle/>
          <a:p>
            <a:r>
              <a:rPr lang="en-US" sz="1100" dirty="0"/>
              <a:t>Image from http://www.rocdoctravel.com</a:t>
            </a:r>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D8B6-4EDB-4649-98F2-6E174A667D57}"/>
              </a:ext>
            </a:extLst>
          </p:cNvPr>
          <p:cNvSpPr>
            <a:spLocks noGrp="1"/>
          </p:cNvSpPr>
          <p:nvPr>
            <p:ph type="title"/>
          </p:nvPr>
        </p:nvSpPr>
        <p:spPr/>
        <p:txBody>
          <a:bodyPr/>
          <a:lstStyle/>
          <a:p>
            <a:r>
              <a:rPr lang="en-US" dirty="0"/>
              <a:t>Regular and Slow Slip</a:t>
            </a:r>
          </a:p>
        </p:txBody>
      </p:sp>
      <p:sp>
        <p:nvSpPr>
          <p:cNvPr id="3" name="Content Placeholder 2">
            <a:extLst>
              <a:ext uri="{FF2B5EF4-FFF2-40B4-BE49-F238E27FC236}">
                <a16:creationId xmlns:a16="http://schemas.microsoft.com/office/drawing/2014/main" id="{BD7348CE-EBAD-4E70-B67A-85CD34E5734E}"/>
              </a:ext>
            </a:extLst>
          </p:cNvPr>
          <p:cNvSpPr>
            <a:spLocks noGrp="1"/>
          </p:cNvSpPr>
          <p:nvPr>
            <p:ph idx="1"/>
          </p:nvPr>
        </p:nvSpPr>
        <p:spPr/>
        <p:txBody>
          <a:bodyPr/>
          <a:lstStyle/>
          <a:p>
            <a:r>
              <a:rPr lang="en-US" dirty="0"/>
              <a:t>Relationship between Slow Slip and Regular Earthquakes?</a:t>
            </a:r>
          </a:p>
          <a:p>
            <a:pPr lvl="1"/>
            <a:r>
              <a:rPr lang="en-US" dirty="0">
                <a:solidFill>
                  <a:srgbClr val="CC0035"/>
                </a:solidFill>
              </a:rPr>
              <a:t>Evidence suggests that there is a relationship between slow slip earthquakes regular earthquakes.(Baptiste </a:t>
            </a:r>
            <a:r>
              <a:rPr lang="en-US" dirty="0" err="1">
                <a:solidFill>
                  <a:srgbClr val="CC0035"/>
                </a:solidFill>
              </a:rPr>
              <a:t>Rousset</a:t>
            </a:r>
            <a:r>
              <a:rPr lang="en-US" dirty="0">
                <a:solidFill>
                  <a:srgbClr val="CC0035"/>
                </a:solidFill>
              </a:rPr>
              <a:t>, Roland Burgmann)</a:t>
            </a:r>
          </a:p>
          <a:p>
            <a:r>
              <a:rPr lang="en-US" dirty="0"/>
              <a:t>May play a role in stress transfer and triggering of regular earthquakes </a:t>
            </a:r>
          </a:p>
          <a:p>
            <a:endParaRPr lang="en-US" dirty="0"/>
          </a:p>
        </p:txBody>
      </p:sp>
      <p:sp>
        <p:nvSpPr>
          <p:cNvPr id="4" name="Slide Number Placeholder 3">
            <a:extLst>
              <a:ext uri="{FF2B5EF4-FFF2-40B4-BE49-F238E27FC236}">
                <a16:creationId xmlns:a16="http://schemas.microsoft.com/office/drawing/2014/main" id="{76295578-9B72-4BA9-A3E9-39BB9A1313D1}"/>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Tree>
    <p:extLst>
      <p:ext uri="{BB962C8B-B14F-4D97-AF65-F5344CB8AC3E}">
        <p14:creationId xmlns:p14="http://schemas.microsoft.com/office/powerpoint/2010/main" val="3178104184"/>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15E3-E9A0-4C62-896C-362075AA93F2}"/>
              </a:ext>
            </a:extLst>
          </p:cNvPr>
          <p:cNvSpPr>
            <a:spLocks noGrp="1"/>
          </p:cNvSpPr>
          <p:nvPr>
            <p:ph type="title"/>
          </p:nvPr>
        </p:nvSpPr>
        <p:spPr/>
        <p:txBody>
          <a:bodyPr/>
          <a:lstStyle/>
          <a:p>
            <a:r>
              <a:rPr lang="en-US" dirty="0"/>
              <a:t>LANL Predicts Laboratory Earthquakes</a:t>
            </a:r>
          </a:p>
        </p:txBody>
      </p:sp>
      <p:sp>
        <p:nvSpPr>
          <p:cNvPr id="3" name="Content Placeholder 2">
            <a:extLst>
              <a:ext uri="{FF2B5EF4-FFF2-40B4-BE49-F238E27FC236}">
                <a16:creationId xmlns:a16="http://schemas.microsoft.com/office/drawing/2014/main" id="{0A97535C-DE6E-4D68-A490-53799FE71F7D}"/>
              </a:ext>
            </a:extLst>
          </p:cNvPr>
          <p:cNvSpPr>
            <a:spLocks noGrp="1"/>
          </p:cNvSpPr>
          <p:nvPr>
            <p:ph idx="1"/>
          </p:nvPr>
        </p:nvSpPr>
        <p:spPr/>
        <p:txBody>
          <a:bodyPr>
            <a:normAutofit fontScale="92500" lnSpcReduction="20000"/>
          </a:bodyPr>
          <a:lstStyle/>
          <a:p>
            <a:r>
              <a:rPr lang="en-US" dirty="0"/>
              <a:t>Los Alamos National Laboratory (LANL) predicted  </a:t>
            </a:r>
            <a:r>
              <a:rPr lang="en-US" u="sng" dirty="0"/>
              <a:t>laboratory</a:t>
            </a:r>
            <a:r>
              <a:rPr lang="en-US" dirty="0"/>
              <a:t> earthquakes with 89% accuracy</a:t>
            </a:r>
          </a:p>
          <a:p>
            <a:r>
              <a:rPr lang="en-US" i="1" dirty="0"/>
              <a:t>“We show that by listening to the acoustic signal emitted by a laboratory fault, machine learning can predict the time remaining before it fails with great accuracy”</a:t>
            </a:r>
          </a:p>
          <a:p>
            <a:pPr marL="457200" lvl="1" indent="0">
              <a:buNone/>
            </a:pPr>
            <a:r>
              <a:rPr lang="en-US" dirty="0">
                <a:solidFill>
                  <a:srgbClr val="CC0035"/>
                </a:solidFill>
              </a:rPr>
              <a:t>- </a:t>
            </a:r>
            <a:r>
              <a:rPr lang="en-US" sz="2200" dirty="0" err="1">
                <a:solidFill>
                  <a:srgbClr val="CC0035"/>
                </a:solidFill>
              </a:rPr>
              <a:t>Rouet</a:t>
            </a:r>
            <a:r>
              <a:rPr lang="en-US" sz="2200" dirty="0">
                <a:solidFill>
                  <a:srgbClr val="CC0035"/>
                </a:solidFill>
              </a:rPr>
              <a:t>-Leduc Bertrand, Hulbert Claudia, Lubbers Nicholas, Barros </a:t>
            </a:r>
            <a:r>
              <a:rPr lang="en-US" sz="2200" dirty="0" err="1">
                <a:solidFill>
                  <a:srgbClr val="CC0035"/>
                </a:solidFill>
              </a:rPr>
              <a:t>Kipton</a:t>
            </a:r>
            <a:r>
              <a:rPr lang="en-US" sz="2200" dirty="0">
                <a:solidFill>
                  <a:srgbClr val="CC0035"/>
                </a:solidFill>
              </a:rPr>
              <a:t>, Humphreys Colin J., </a:t>
            </a:r>
            <a:r>
              <a:rPr lang="en-US" sz="2200" dirty="0" err="1">
                <a:solidFill>
                  <a:srgbClr val="CC0035"/>
                </a:solidFill>
              </a:rPr>
              <a:t>JohnsonPaul</a:t>
            </a:r>
            <a:r>
              <a:rPr lang="en-US" sz="2200" dirty="0">
                <a:solidFill>
                  <a:srgbClr val="CC0035"/>
                </a:solidFill>
              </a:rPr>
              <a:t> A. (2017, July 15). Machine Learning Predicts Laboratory Earthquakes. Retrieved from https://doi.org/10.1002/2017GL074677</a:t>
            </a:r>
            <a:endParaRPr lang="en-US" dirty="0">
              <a:solidFill>
                <a:srgbClr val="CC0035"/>
              </a:solidFill>
            </a:endParaRPr>
          </a:p>
        </p:txBody>
      </p:sp>
      <p:sp>
        <p:nvSpPr>
          <p:cNvPr id="4" name="Slide Number Placeholder 3">
            <a:extLst>
              <a:ext uri="{FF2B5EF4-FFF2-40B4-BE49-F238E27FC236}">
                <a16:creationId xmlns:a16="http://schemas.microsoft.com/office/drawing/2014/main" id="{411D541C-03C5-46C4-8E47-6E0ECC50A8F2}"/>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Tree>
    <p:extLst>
      <p:ext uri="{BB962C8B-B14F-4D97-AF65-F5344CB8AC3E}">
        <p14:creationId xmlns:p14="http://schemas.microsoft.com/office/powerpoint/2010/main" val="400804686"/>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364E6E-023D-43D2-B7DB-3E6641EA2B18}"/>
              </a:ext>
            </a:extLst>
          </p:cNvPr>
          <p:cNvSpPr>
            <a:spLocks noGrp="1"/>
          </p:cNvSpPr>
          <p:nvPr>
            <p:ph type="sldNum" sz="quarter" idx="12"/>
          </p:nvPr>
        </p:nvSpPr>
        <p:spPr/>
        <p:txBody>
          <a:bodyPr/>
          <a:lstStyle/>
          <a:p>
            <a:fld id="{38327683-8978-6B4B-9130-4A6A841F0549}" type="slidenum">
              <a:rPr lang="en-US" smtClean="0"/>
              <a:pPr/>
              <a:t>7</a:t>
            </a:fld>
            <a:endParaRPr lang="en-US" dirty="0"/>
          </a:p>
        </p:txBody>
      </p:sp>
      <p:sp>
        <p:nvSpPr>
          <p:cNvPr id="6" name="Rectangle 5">
            <a:extLst>
              <a:ext uri="{FF2B5EF4-FFF2-40B4-BE49-F238E27FC236}">
                <a16:creationId xmlns:a16="http://schemas.microsoft.com/office/drawing/2014/main" id="{54565F47-B7C5-4010-BD20-0E23AF72211A}"/>
              </a:ext>
            </a:extLst>
          </p:cNvPr>
          <p:cNvSpPr/>
          <p:nvPr/>
        </p:nvSpPr>
        <p:spPr>
          <a:xfrm>
            <a:off x="1557336" y="5283112"/>
            <a:ext cx="5248277" cy="600164"/>
          </a:xfrm>
          <a:prstGeom prst="rect">
            <a:avLst/>
          </a:prstGeom>
        </p:spPr>
        <p:txBody>
          <a:bodyPr wrap="square">
            <a:spAutoFit/>
          </a:bodyPr>
          <a:lstStyle/>
          <a:p>
            <a:pPr lvl="1"/>
            <a:r>
              <a:rPr lang="en-US" sz="1100" b="1" dirty="0"/>
              <a:t>Source: </a:t>
            </a:r>
            <a:r>
              <a:rPr lang="en-US" sz="1100" dirty="0" err="1"/>
              <a:t>Rouet</a:t>
            </a:r>
            <a:r>
              <a:rPr lang="en-US" sz="1100" dirty="0"/>
              <a:t>-Leduc Bertrand, Hulbert Claudia, Lubbers Nicholas, Barros </a:t>
            </a:r>
            <a:r>
              <a:rPr lang="en-US" sz="1100" dirty="0" err="1"/>
              <a:t>Kipton</a:t>
            </a:r>
            <a:r>
              <a:rPr lang="en-US" sz="1100" dirty="0"/>
              <a:t>, Humphreys Colin J., </a:t>
            </a:r>
            <a:r>
              <a:rPr lang="en-US" sz="1100" dirty="0" err="1"/>
              <a:t>JohnsonPaul</a:t>
            </a:r>
            <a:r>
              <a:rPr lang="en-US" sz="1100" dirty="0"/>
              <a:t> A. (2017, July 15). Machine Learning Predicts Laboratory Earthquakes. Retrieved from </a:t>
            </a:r>
            <a:r>
              <a:rPr lang="en-US" sz="1100" dirty="0">
                <a:hlinkClick r:id="rId2"/>
              </a:rPr>
              <a:t>https://doi.org/10.1002/2017GL074677</a:t>
            </a:r>
            <a:endParaRPr lang="en-US" sz="1100" dirty="0"/>
          </a:p>
        </p:txBody>
      </p:sp>
      <p:pic>
        <p:nvPicPr>
          <p:cNvPr id="7" name="Content Placeholder 6">
            <a:extLst>
              <a:ext uri="{FF2B5EF4-FFF2-40B4-BE49-F238E27FC236}">
                <a16:creationId xmlns:a16="http://schemas.microsoft.com/office/drawing/2014/main" id="{5BEE888D-4A17-42FD-8C7A-CDB2E5B40829}"/>
              </a:ext>
            </a:extLst>
          </p:cNvPr>
          <p:cNvPicPr>
            <a:picLocks noGrp="1" noChangeAspect="1"/>
          </p:cNvPicPr>
          <p:nvPr>
            <p:ph idx="1"/>
          </p:nvPr>
        </p:nvPicPr>
        <p:blipFill>
          <a:blip r:embed="rId3"/>
          <a:stretch>
            <a:fillRect/>
          </a:stretch>
        </p:blipFill>
        <p:spPr>
          <a:xfrm>
            <a:off x="1258349" y="565389"/>
            <a:ext cx="6367243" cy="4574961"/>
          </a:xfrm>
          <a:prstGeom prst="rect">
            <a:avLst/>
          </a:prstGeom>
        </p:spPr>
      </p:pic>
    </p:spTree>
    <p:extLst>
      <p:ext uri="{BB962C8B-B14F-4D97-AF65-F5344CB8AC3E}">
        <p14:creationId xmlns:p14="http://schemas.microsoft.com/office/powerpoint/2010/main" val="929242569"/>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1411-3632-41BF-B712-DC4DB3325743}"/>
              </a:ext>
            </a:extLst>
          </p:cNvPr>
          <p:cNvSpPr>
            <a:spLocks noGrp="1"/>
          </p:cNvSpPr>
          <p:nvPr>
            <p:ph type="title"/>
          </p:nvPr>
        </p:nvSpPr>
        <p:spPr/>
        <p:txBody>
          <a:bodyPr/>
          <a:lstStyle/>
          <a:p>
            <a:r>
              <a:rPr lang="en-US" dirty="0"/>
              <a:t>Advances in Technology</a:t>
            </a:r>
          </a:p>
        </p:txBody>
      </p:sp>
      <p:sp>
        <p:nvSpPr>
          <p:cNvPr id="3" name="Content Placeholder 2">
            <a:extLst>
              <a:ext uri="{FF2B5EF4-FFF2-40B4-BE49-F238E27FC236}">
                <a16:creationId xmlns:a16="http://schemas.microsoft.com/office/drawing/2014/main" id="{F84A2051-B1E6-499A-9621-4B88E339A8E2}"/>
              </a:ext>
            </a:extLst>
          </p:cNvPr>
          <p:cNvSpPr>
            <a:spLocks noGrp="1"/>
          </p:cNvSpPr>
          <p:nvPr>
            <p:ph idx="1"/>
          </p:nvPr>
        </p:nvSpPr>
        <p:spPr/>
        <p:txBody>
          <a:bodyPr>
            <a:normAutofit/>
          </a:bodyPr>
          <a:lstStyle/>
          <a:p>
            <a:pPr lvl="0"/>
            <a:r>
              <a:rPr lang="en-US" dirty="0"/>
              <a:t>Improvement in the Instruments for Measuring Signals</a:t>
            </a:r>
          </a:p>
          <a:p>
            <a:pPr lvl="0"/>
            <a:r>
              <a:rPr lang="en-US" dirty="0"/>
              <a:t>Improvement in computing power to collect data</a:t>
            </a:r>
          </a:p>
        </p:txBody>
      </p:sp>
      <p:sp>
        <p:nvSpPr>
          <p:cNvPr id="4" name="Slide Number Placeholder 3">
            <a:extLst>
              <a:ext uri="{FF2B5EF4-FFF2-40B4-BE49-F238E27FC236}">
                <a16:creationId xmlns:a16="http://schemas.microsoft.com/office/drawing/2014/main" id="{B82A2535-B840-4484-9AF8-657FD9524FB5}"/>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Tree>
    <p:extLst>
      <p:ext uri="{BB962C8B-B14F-4D97-AF65-F5344CB8AC3E}">
        <p14:creationId xmlns:p14="http://schemas.microsoft.com/office/powerpoint/2010/main" val="2058835284"/>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CD5A-F071-4C63-9A8A-F7B6FCF0812B}"/>
              </a:ext>
            </a:extLst>
          </p:cNvPr>
          <p:cNvSpPr>
            <a:spLocks noGrp="1"/>
          </p:cNvSpPr>
          <p:nvPr>
            <p:ph type="title"/>
          </p:nvPr>
        </p:nvSpPr>
        <p:spPr/>
        <p:txBody>
          <a:bodyPr/>
          <a:lstStyle/>
          <a:p>
            <a:r>
              <a:rPr lang="en-US" dirty="0"/>
              <a:t>Los Alamos National Laboratory -</a:t>
            </a:r>
          </a:p>
        </p:txBody>
      </p:sp>
      <p:sp>
        <p:nvSpPr>
          <p:cNvPr id="3" name="Content Placeholder 2">
            <a:extLst>
              <a:ext uri="{FF2B5EF4-FFF2-40B4-BE49-F238E27FC236}">
                <a16:creationId xmlns:a16="http://schemas.microsoft.com/office/drawing/2014/main" id="{96906167-3C36-4651-840D-06066DDD5614}"/>
              </a:ext>
            </a:extLst>
          </p:cNvPr>
          <p:cNvSpPr>
            <a:spLocks noGrp="1"/>
          </p:cNvSpPr>
          <p:nvPr>
            <p:ph idx="1"/>
          </p:nvPr>
        </p:nvSpPr>
        <p:spPr/>
        <p:txBody>
          <a:bodyPr/>
          <a:lstStyle/>
          <a:p>
            <a:pPr marL="457200" lvl="1" indent="0">
              <a:buNone/>
            </a:pPr>
            <a:r>
              <a:rPr lang="en-US" i="1" dirty="0">
                <a:solidFill>
                  <a:srgbClr val="CC0035"/>
                </a:solidFill>
              </a:rPr>
              <a:t>“we selected an experiment that exhibits a very aperiodic and more realistic behavior compared to the data we studied in our early work”.</a:t>
            </a:r>
          </a:p>
          <a:p>
            <a:pPr marL="457200" lvl="1" indent="0">
              <a:buNone/>
            </a:pPr>
            <a:endParaRPr lang="en-US" i="1" dirty="0">
              <a:solidFill>
                <a:srgbClr val="CC0035"/>
              </a:solidFill>
            </a:endParaRPr>
          </a:p>
          <a:p>
            <a:pPr marL="457200" lvl="1" indent="0">
              <a:buNone/>
            </a:pPr>
            <a:r>
              <a:rPr lang="en-US" i="1" dirty="0">
                <a:solidFill>
                  <a:srgbClr val="CC0035"/>
                </a:solidFill>
              </a:rPr>
              <a:t>“The data from this classic earthquake machine had never been studied using ML until our early efforts 3 years ago, and much remains to be explored and discovered.”</a:t>
            </a:r>
          </a:p>
          <a:p>
            <a:endParaRPr lang="en-US" dirty="0"/>
          </a:p>
        </p:txBody>
      </p:sp>
      <p:sp>
        <p:nvSpPr>
          <p:cNvPr id="4" name="Slide Number Placeholder 3">
            <a:extLst>
              <a:ext uri="{FF2B5EF4-FFF2-40B4-BE49-F238E27FC236}">
                <a16:creationId xmlns:a16="http://schemas.microsoft.com/office/drawing/2014/main" id="{DF362B2F-0A0C-4673-BE63-2B4C8AC9D43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Tree>
    <p:extLst>
      <p:ext uri="{BB962C8B-B14F-4D97-AF65-F5344CB8AC3E}">
        <p14:creationId xmlns:p14="http://schemas.microsoft.com/office/powerpoint/2010/main" val="2052851185"/>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467</TotalTime>
  <Words>738</Words>
  <Application>Microsoft Office PowerPoint</Application>
  <PresentationFormat>On-screen Show (4:3)</PresentationFormat>
  <Paragraphs>96</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Cambria Math</vt:lpstr>
      <vt:lpstr>Tw Cen MT</vt:lpstr>
      <vt:lpstr>Droplet</vt:lpstr>
      <vt:lpstr>Machine Learning Predicts  Aperiodic Laboratory Earthquakes</vt:lpstr>
      <vt:lpstr>Regular Earthquakes</vt:lpstr>
      <vt:lpstr>Classical Earthquake Forecasting</vt:lpstr>
      <vt:lpstr>Slow Slip Earthquakes</vt:lpstr>
      <vt:lpstr>Regular and Slow Slip</vt:lpstr>
      <vt:lpstr>LANL Predicts Laboratory Earthquakes</vt:lpstr>
      <vt:lpstr>PowerPoint Presentation</vt:lpstr>
      <vt:lpstr>Advances in Technology</vt:lpstr>
      <vt:lpstr>Los Alamos National Laboratory -</vt:lpstr>
      <vt:lpstr>Lab Earthquake Simulation</vt:lpstr>
      <vt:lpstr>Problem Statement</vt:lpstr>
      <vt:lpstr>Data</vt:lpstr>
      <vt:lpstr>Methodology</vt:lpstr>
      <vt:lpstr>Results</vt:lpstr>
      <vt:lpstr>Results</vt:lpstr>
      <vt:lpstr>Results</vt:lpstr>
      <vt:lpstr>Conclusion</vt:lpstr>
      <vt:lpstr>From Lab to Real World</vt:lpstr>
      <vt:lpstr>From Lab to Real World</vt:lpstr>
      <vt:lpstr>Ethical Considerations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Earthquake Analysis</dc:title>
  <dc:creator>Davieau, Daniel</dc:creator>
  <cp:lastModifiedBy>Olha Tanyuk</cp:lastModifiedBy>
  <cp:revision>29</cp:revision>
  <dcterms:created xsi:type="dcterms:W3CDTF">2019-06-29T19:22:32Z</dcterms:created>
  <dcterms:modified xsi:type="dcterms:W3CDTF">2019-07-07T22:11:31Z</dcterms:modified>
</cp:coreProperties>
</file>